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2" r:id="rId11"/>
    <p:sldId id="263" r:id="rId12"/>
    <p:sldId id="264" r:id="rId13"/>
    <p:sldId id="265" r:id="rId14"/>
    <p:sldId id="267" r:id="rId15"/>
    <p:sldId id="269" r:id="rId16"/>
    <p:sldId id="271"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7D61B5F-418F-4ECB-98CA-9DA61DFB464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241233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7D61B5F-418F-4ECB-98CA-9DA61DFB464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805050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67D61B5F-418F-4ECB-98CA-9DA61DFB464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3413412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67D61B5F-418F-4ECB-98CA-9DA61DFB4644}"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403155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D61B5F-418F-4ECB-98CA-9DA61DFB464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1481584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D61B5F-418F-4ECB-98CA-9DA61DFB464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147454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D61B5F-418F-4ECB-98CA-9DA61DFB464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3131568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7D61B5F-418F-4ECB-98CA-9DA61DFB464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1004216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7D61B5F-418F-4ECB-98CA-9DA61DFB464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1610294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7D61B5F-418F-4ECB-98CA-9DA61DFB4644}"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1732957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D61B5F-418F-4ECB-98CA-9DA61DFB4644}"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2487232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61B5F-418F-4ECB-98CA-9DA61DFB4644}"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3794076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7D61B5F-418F-4ECB-98CA-9DA61DFB464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173025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67D61B5F-418F-4ECB-98CA-9DA61DFB4644}" type="datetimeFigureOut">
              <a:rPr lang="en-US" smtClean="0"/>
              <a:t>12/10/2024</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306598E9-E049-4E0A-A79B-E4A5BBCE2B38}" type="slidenum">
              <a:rPr lang="en-US" smtClean="0"/>
              <a:t>‹#›</a:t>
            </a:fld>
            <a:endParaRPr lang="en-US"/>
          </a:p>
        </p:txBody>
      </p:sp>
    </p:spTree>
    <p:extLst>
      <p:ext uri="{BB962C8B-B14F-4D97-AF65-F5344CB8AC3E}">
        <p14:creationId xmlns:p14="http://schemas.microsoft.com/office/powerpoint/2010/main" val="83146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67D61B5F-418F-4ECB-98CA-9DA61DFB4644}" type="datetimeFigureOut">
              <a:rPr lang="en-US" smtClean="0"/>
              <a:t>12/10/2024</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306598E9-E049-4E0A-A79B-E4A5BBCE2B38}" type="slidenum">
              <a:rPr lang="en-US" smtClean="0"/>
              <a:t>‹#›</a:t>
            </a:fld>
            <a:endParaRPr lang="en-US"/>
          </a:p>
        </p:txBody>
      </p:sp>
    </p:spTree>
    <p:extLst>
      <p:ext uri="{BB962C8B-B14F-4D97-AF65-F5344CB8AC3E}">
        <p14:creationId xmlns:p14="http://schemas.microsoft.com/office/powerpoint/2010/main" val="39320780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Money Matters Topic 6</a:t>
            </a:r>
            <a:br>
              <a:rPr lang="en-US" dirty="0" smtClean="0"/>
            </a:br>
            <a:r>
              <a:rPr lang="en-US" dirty="0" smtClean="0"/>
              <a:t>Budgeting</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611027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449147"/>
            <a:ext cx="10572000" cy="1268653"/>
          </a:xfrm>
        </p:spPr>
        <p:txBody>
          <a:bodyPr/>
          <a:lstStyle/>
          <a:p>
            <a:r>
              <a:rPr lang="en-US" dirty="0" smtClean="0"/>
              <a:t>Budgeting and Financial Goals</a:t>
            </a:r>
            <a:endParaRPr lang="en-US" dirty="0"/>
          </a:p>
        </p:txBody>
      </p:sp>
      <p:sp>
        <p:nvSpPr>
          <p:cNvPr id="3" name="Subtitle 2"/>
          <p:cNvSpPr>
            <a:spLocks noGrp="1"/>
          </p:cNvSpPr>
          <p:nvPr>
            <p:ph type="subTitle" idx="1"/>
          </p:nvPr>
        </p:nvSpPr>
        <p:spPr>
          <a:xfrm>
            <a:off x="810001" y="5280846"/>
            <a:ext cx="10572000" cy="1729553"/>
          </a:xfrm>
        </p:spPr>
        <p:txBody>
          <a:bodyPr>
            <a:normAutofit lnSpcReduction="10000"/>
          </a:bodyPr>
          <a:lstStyle/>
          <a:p>
            <a:r>
              <a:rPr lang="en-US" dirty="0" smtClean="0"/>
              <a:t>It can help identify, plan, and carry out your financial goals. Financial goals and budgeting are closely related. </a:t>
            </a:r>
            <a:r>
              <a:rPr lang="en-US" dirty="0"/>
              <a:t>To make a budget you may actually follow, you need to identify what are your financial goals. Your goals should include short-term, moderate range, and long-term plans. Financial goals should also be specific, measureable, attainable, and flexible. It helps to revisit your goals and budget frequently. Budgets and goals will change in your teens, twenties, thirties, forties, etc., and with life changes. </a:t>
            </a:r>
          </a:p>
          <a:p>
            <a:endParaRPr lang="en-US" dirty="0"/>
          </a:p>
        </p:txBody>
      </p:sp>
    </p:spTree>
    <p:extLst>
      <p:ext uri="{BB962C8B-B14F-4D97-AF65-F5344CB8AC3E}">
        <p14:creationId xmlns:p14="http://schemas.microsoft.com/office/powerpoint/2010/main" val="600885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49337"/>
          </a:xfrm>
        </p:spPr>
        <p:txBody>
          <a:bodyPr/>
          <a:lstStyle/>
          <a:p>
            <a:r>
              <a:rPr lang="en-US" dirty="0"/>
              <a:t>Goal Identification</a:t>
            </a:r>
          </a:p>
        </p:txBody>
      </p:sp>
      <p:sp>
        <p:nvSpPr>
          <p:cNvPr id="3" name="Subtitle 2"/>
          <p:cNvSpPr>
            <a:spLocks noGrp="1"/>
          </p:cNvSpPr>
          <p:nvPr>
            <p:ph type="subTitle" idx="1"/>
          </p:nvPr>
        </p:nvSpPr>
        <p:spPr>
          <a:xfrm>
            <a:off x="1689100" y="4965700"/>
            <a:ext cx="9144000" cy="1892300"/>
          </a:xfrm>
        </p:spPr>
        <p:txBody>
          <a:bodyPr>
            <a:normAutofit fontScale="85000" lnSpcReduction="20000"/>
          </a:bodyPr>
          <a:lstStyle/>
          <a:p>
            <a:r>
              <a:rPr lang="en-US" dirty="0"/>
              <a:t>An important part of financial goal setting is prioritizing what you want in life. It may be helpful to make a list of what you want and determine what is most important to you. This could include a variety of things like a family, a sports car, a beach house, property, travel, or whatever is important to you. It is helpful to begin with needs, then consider things you want. </a:t>
            </a:r>
          </a:p>
          <a:p>
            <a:r>
              <a:rPr lang="en-US" dirty="0"/>
              <a:t>Some financial goals include becoming self insured. Others include becoming financially independent. What do you think these mean? </a:t>
            </a:r>
          </a:p>
          <a:p>
            <a:r>
              <a:rPr lang="en-US" dirty="0"/>
              <a:t>Some people have the goal of establishing passive income. This is income that you earn without actively working. </a:t>
            </a:r>
          </a:p>
          <a:p>
            <a:endParaRPr lang="en-US" dirty="0"/>
          </a:p>
        </p:txBody>
      </p:sp>
    </p:spTree>
    <p:extLst>
      <p:ext uri="{BB962C8B-B14F-4D97-AF65-F5344CB8AC3E}">
        <p14:creationId xmlns:p14="http://schemas.microsoft.com/office/powerpoint/2010/main" val="3987347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449147"/>
            <a:ext cx="10572000" cy="1357553"/>
          </a:xfrm>
        </p:spPr>
        <p:txBody>
          <a:bodyPr/>
          <a:lstStyle/>
          <a:p>
            <a:r>
              <a:rPr lang="en-US" dirty="0"/>
              <a:t>Connections</a:t>
            </a:r>
          </a:p>
        </p:txBody>
      </p:sp>
      <p:sp>
        <p:nvSpPr>
          <p:cNvPr id="3" name="Subtitle 2"/>
          <p:cNvSpPr>
            <a:spLocks noGrp="1"/>
          </p:cNvSpPr>
          <p:nvPr>
            <p:ph type="subTitle" idx="1"/>
          </p:nvPr>
        </p:nvSpPr>
        <p:spPr>
          <a:xfrm>
            <a:off x="810001" y="5280846"/>
            <a:ext cx="10572000" cy="1577153"/>
          </a:xfrm>
        </p:spPr>
        <p:txBody>
          <a:bodyPr>
            <a:normAutofit/>
          </a:bodyPr>
          <a:lstStyle/>
          <a:p>
            <a:r>
              <a:rPr lang="en-US" dirty="0"/>
              <a:t>It is important to identify your top goals and connect with ways to achieve them. If you are motivated to achieve something, you will sacrifice for it. For example, if owning a home without a mortgage is a top goal, you may be willing to sacrifice a new car and expensive travel to help achieve that goal. So, you must identify what is important to you (not your parents, siblings, or significant other). </a:t>
            </a:r>
          </a:p>
        </p:txBody>
      </p:sp>
    </p:spTree>
    <p:extLst>
      <p:ext uri="{BB962C8B-B14F-4D97-AF65-F5344CB8AC3E}">
        <p14:creationId xmlns:p14="http://schemas.microsoft.com/office/powerpoint/2010/main" val="1476392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449147"/>
            <a:ext cx="10572000" cy="1090853"/>
          </a:xfrm>
        </p:spPr>
        <p:txBody>
          <a:bodyPr/>
          <a:lstStyle/>
          <a:p>
            <a:r>
              <a:rPr lang="en-US" dirty="0"/>
              <a:t>Revisit</a:t>
            </a:r>
          </a:p>
        </p:txBody>
      </p:sp>
      <p:sp>
        <p:nvSpPr>
          <p:cNvPr id="3" name="Subtitle 2"/>
          <p:cNvSpPr>
            <a:spLocks noGrp="1"/>
          </p:cNvSpPr>
          <p:nvPr>
            <p:ph type="subTitle" idx="1"/>
          </p:nvPr>
        </p:nvSpPr>
        <p:spPr>
          <a:xfrm>
            <a:off x="810001" y="5280846"/>
            <a:ext cx="10572000" cy="1577153"/>
          </a:xfrm>
        </p:spPr>
        <p:txBody>
          <a:bodyPr>
            <a:normAutofit lnSpcReduction="10000"/>
          </a:bodyPr>
          <a:lstStyle/>
          <a:p>
            <a:r>
              <a:rPr lang="en-US" dirty="0"/>
              <a:t>It is valuable to revisit your financial goals and plans frequently. They will change over time. For example, your current goals may be saving for college and begin investing. After college graduation, they may be continue investing and paying off student loans. Then, they may include buying a car and a home while continuing investing. Vacations, relationships, parenthood, travel, retirement…these may all be part of the plan and these things do change over time. </a:t>
            </a:r>
          </a:p>
        </p:txBody>
      </p:sp>
    </p:spTree>
    <p:extLst>
      <p:ext uri="{BB962C8B-B14F-4D97-AF65-F5344CB8AC3E}">
        <p14:creationId xmlns:p14="http://schemas.microsoft.com/office/powerpoint/2010/main" val="2808169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449147"/>
            <a:ext cx="10572000" cy="989253"/>
          </a:xfrm>
        </p:spPr>
        <p:txBody>
          <a:bodyPr/>
          <a:lstStyle/>
          <a:p>
            <a:r>
              <a:rPr lang="en-US" dirty="0"/>
              <a:t>Considerations</a:t>
            </a:r>
          </a:p>
        </p:txBody>
      </p:sp>
      <p:sp>
        <p:nvSpPr>
          <p:cNvPr id="3" name="Subtitle 2"/>
          <p:cNvSpPr>
            <a:spLocks noGrp="1"/>
          </p:cNvSpPr>
          <p:nvPr>
            <p:ph type="subTitle" idx="1"/>
          </p:nvPr>
        </p:nvSpPr>
        <p:spPr>
          <a:xfrm>
            <a:off x="1524000" y="5067300"/>
            <a:ext cx="9144000" cy="1790700"/>
          </a:xfrm>
        </p:spPr>
        <p:txBody>
          <a:bodyPr>
            <a:normAutofit fontScale="92500" lnSpcReduction="20000"/>
          </a:bodyPr>
          <a:lstStyle/>
          <a:p>
            <a:r>
              <a:rPr lang="en-US" dirty="0"/>
              <a:t>What is the goal of work? </a:t>
            </a:r>
          </a:p>
          <a:p>
            <a:r>
              <a:rPr lang="en-US" dirty="0"/>
              <a:t>Make money? For what? Why? For the rest of your life? Consider the value in working until you save enough so you can enjoy your lifestyle without working. What is passive </a:t>
            </a:r>
            <a:r>
              <a:rPr lang="en-US" dirty="0" smtClean="0"/>
              <a:t>income? </a:t>
            </a:r>
          </a:p>
          <a:p>
            <a:r>
              <a:rPr lang="en-US" dirty="0" smtClean="0"/>
              <a:t>Bringing your own lunch vs ordering out. In his book The Automatic Millionaire, David Bach calls this the latte a day notion. </a:t>
            </a:r>
          </a:p>
          <a:p>
            <a:endParaRPr lang="en-US" dirty="0"/>
          </a:p>
        </p:txBody>
      </p:sp>
    </p:spTree>
    <p:extLst>
      <p:ext uri="{BB962C8B-B14F-4D97-AF65-F5344CB8AC3E}">
        <p14:creationId xmlns:p14="http://schemas.microsoft.com/office/powerpoint/2010/main" val="2885617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449147"/>
            <a:ext cx="10572000" cy="1078153"/>
          </a:xfrm>
        </p:spPr>
        <p:txBody>
          <a:bodyPr/>
          <a:lstStyle/>
          <a:p>
            <a:r>
              <a:rPr lang="en-US" dirty="0" smtClean="0"/>
              <a:t>What is a budget?</a:t>
            </a:r>
            <a:endParaRPr lang="en-US" dirty="0"/>
          </a:p>
        </p:txBody>
      </p:sp>
      <p:sp>
        <p:nvSpPr>
          <p:cNvPr id="3" name="Subtitle 2"/>
          <p:cNvSpPr>
            <a:spLocks noGrp="1"/>
          </p:cNvSpPr>
          <p:nvPr>
            <p:ph type="subTitle" idx="1"/>
          </p:nvPr>
        </p:nvSpPr>
        <p:spPr>
          <a:xfrm>
            <a:off x="810001" y="5232400"/>
            <a:ext cx="10572000" cy="1485900"/>
          </a:xfrm>
        </p:spPr>
        <p:txBody>
          <a:bodyPr>
            <a:normAutofit/>
          </a:bodyPr>
          <a:lstStyle/>
          <a:p>
            <a:r>
              <a:rPr lang="en-US" dirty="0" smtClean="0"/>
              <a:t>A review of your monthly income and monthly expenses. You must consider all income and all expenses to be accurate. </a:t>
            </a:r>
            <a:endParaRPr lang="en-US" dirty="0"/>
          </a:p>
        </p:txBody>
      </p:sp>
    </p:spTree>
    <p:extLst>
      <p:ext uri="{BB962C8B-B14F-4D97-AF65-F5344CB8AC3E}">
        <p14:creationId xmlns:p14="http://schemas.microsoft.com/office/powerpoint/2010/main" val="2056894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449147"/>
            <a:ext cx="10572000" cy="1116253"/>
          </a:xfrm>
        </p:spPr>
        <p:txBody>
          <a:bodyPr/>
          <a:lstStyle/>
          <a:p>
            <a:r>
              <a:rPr lang="en-US" dirty="0" smtClean="0"/>
              <a:t>Why Budget?</a:t>
            </a:r>
            <a:endParaRPr lang="en-US" dirty="0"/>
          </a:p>
        </p:txBody>
      </p:sp>
      <p:sp>
        <p:nvSpPr>
          <p:cNvPr id="3" name="Subtitle 2"/>
          <p:cNvSpPr>
            <a:spLocks noGrp="1"/>
          </p:cNvSpPr>
          <p:nvPr>
            <p:ph type="subTitle" idx="1"/>
          </p:nvPr>
        </p:nvSpPr>
        <p:spPr>
          <a:xfrm>
            <a:off x="810001" y="5280846"/>
            <a:ext cx="10572000" cy="1437453"/>
          </a:xfrm>
        </p:spPr>
        <p:txBody>
          <a:bodyPr>
            <a:normAutofit/>
          </a:bodyPr>
          <a:lstStyle/>
          <a:p>
            <a:r>
              <a:rPr lang="en-US" dirty="0" smtClean="0"/>
              <a:t>It will help you achieve your financial goals. This could include retiring as early as possible, owning your own home without a mortgage, purchasing a vehicle without a loan, paying for college, providing for your family, or whatever your goals include. </a:t>
            </a:r>
            <a:endParaRPr lang="en-US" dirty="0"/>
          </a:p>
        </p:txBody>
      </p:sp>
    </p:spTree>
    <p:extLst>
      <p:ext uri="{BB962C8B-B14F-4D97-AF65-F5344CB8AC3E}">
        <p14:creationId xmlns:p14="http://schemas.microsoft.com/office/powerpoint/2010/main" val="3416735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449147"/>
            <a:ext cx="10572000" cy="1344853"/>
          </a:xfrm>
        </p:spPr>
        <p:txBody>
          <a:bodyPr/>
          <a:lstStyle/>
          <a:p>
            <a:r>
              <a:rPr lang="en-US" dirty="0" smtClean="0"/>
              <a:t>Bottom Line of Budgeting</a:t>
            </a:r>
            <a:endParaRPr lang="en-US" dirty="0"/>
          </a:p>
        </p:txBody>
      </p:sp>
      <p:sp>
        <p:nvSpPr>
          <p:cNvPr id="3" name="Subtitle 2"/>
          <p:cNvSpPr>
            <a:spLocks noGrp="1"/>
          </p:cNvSpPr>
          <p:nvPr>
            <p:ph type="subTitle" idx="1"/>
          </p:nvPr>
        </p:nvSpPr>
        <p:spPr>
          <a:xfrm>
            <a:off x="810001" y="5280846"/>
            <a:ext cx="10572000" cy="1450153"/>
          </a:xfrm>
        </p:spPr>
        <p:txBody>
          <a:bodyPr>
            <a:normAutofit/>
          </a:bodyPr>
          <a:lstStyle/>
          <a:p>
            <a:r>
              <a:rPr lang="en-US" dirty="0" smtClean="0"/>
              <a:t>If income is greater than expenses, you’re building wealth. </a:t>
            </a:r>
          </a:p>
          <a:p>
            <a:r>
              <a:rPr lang="en-US" dirty="0" smtClean="0"/>
              <a:t>If income is less than expenses, you’re building debt. </a:t>
            </a:r>
            <a:endParaRPr lang="en-US" dirty="0"/>
          </a:p>
        </p:txBody>
      </p:sp>
    </p:spTree>
    <p:extLst>
      <p:ext uri="{BB962C8B-B14F-4D97-AF65-F5344CB8AC3E}">
        <p14:creationId xmlns:p14="http://schemas.microsoft.com/office/powerpoint/2010/main" val="1345219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449147"/>
            <a:ext cx="10572000" cy="1014653"/>
          </a:xfrm>
        </p:spPr>
        <p:txBody>
          <a:bodyPr/>
          <a:lstStyle/>
          <a:p>
            <a:r>
              <a:rPr lang="en-US" dirty="0" smtClean="0"/>
              <a:t>How to Budget</a:t>
            </a:r>
            <a:endParaRPr lang="en-US" dirty="0"/>
          </a:p>
        </p:txBody>
      </p:sp>
      <p:sp>
        <p:nvSpPr>
          <p:cNvPr id="3" name="Subtitle 2"/>
          <p:cNvSpPr>
            <a:spLocks noGrp="1"/>
          </p:cNvSpPr>
          <p:nvPr>
            <p:ph type="subTitle" idx="1"/>
          </p:nvPr>
        </p:nvSpPr>
        <p:spPr>
          <a:xfrm>
            <a:off x="810001" y="5105400"/>
            <a:ext cx="10572000" cy="1841500"/>
          </a:xfrm>
        </p:spPr>
        <p:txBody>
          <a:bodyPr>
            <a:normAutofit/>
          </a:bodyPr>
          <a:lstStyle/>
          <a:p>
            <a:r>
              <a:rPr lang="en-US" dirty="0" smtClean="0"/>
              <a:t>Make a sheet to review your monthly income with your monthly expenses. Then, compare the bottom line. If you’re not happy with it, make adjustments. Be realistic and make sure your budget is something with which you can reasonably live. </a:t>
            </a:r>
            <a:endParaRPr lang="en-US" dirty="0"/>
          </a:p>
        </p:txBody>
      </p:sp>
    </p:spTree>
    <p:extLst>
      <p:ext uri="{BB962C8B-B14F-4D97-AF65-F5344CB8AC3E}">
        <p14:creationId xmlns:p14="http://schemas.microsoft.com/office/powerpoint/2010/main" val="2057192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449147"/>
            <a:ext cx="10572000" cy="1154353"/>
          </a:xfrm>
        </p:spPr>
        <p:txBody>
          <a:bodyPr/>
          <a:lstStyle/>
          <a:p>
            <a:r>
              <a:rPr lang="en-US" dirty="0" smtClean="0"/>
              <a:t>Make a Sample Budget</a:t>
            </a:r>
            <a:endParaRPr lang="en-US" dirty="0"/>
          </a:p>
        </p:txBody>
      </p:sp>
      <p:sp>
        <p:nvSpPr>
          <p:cNvPr id="3" name="Subtitle 2"/>
          <p:cNvSpPr>
            <a:spLocks noGrp="1"/>
          </p:cNvSpPr>
          <p:nvPr>
            <p:ph type="subTitle" idx="1"/>
          </p:nvPr>
        </p:nvSpPr>
        <p:spPr>
          <a:xfrm>
            <a:off x="810001" y="5280846"/>
            <a:ext cx="10572000" cy="1437453"/>
          </a:xfrm>
        </p:spPr>
        <p:txBody>
          <a:bodyPr>
            <a:normAutofit/>
          </a:bodyPr>
          <a:lstStyle/>
          <a:p>
            <a:r>
              <a:rPr lang="en-US" dirty="0" smtClean="0"/>
              <a:t>Income-Monthly take-home pay $3000. This is based on an annual salary of $50,000 with a 28% tax bracket. Take-home pay is $36,000, or $3000 per month. </a:t>
            </a:r>
            <a:endParaRPr lang="en-US" dirty="0"/>
          </a:p>
        </p:txBody>
      </p:sp>
    </p:spTree>
    <p:extLst>
      <p:ext uri="{BB962C8B-B14F-4D97-AF65-F5344CB8AC3E}">
        <p14:creationId xmlns:p14="http://schemas.microsoft.com/office/powerpoint/2010/main" val="346389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449147"/>
            <a:ext cx="10572000" cy="1090853"/>
          </a:xfrm>
        </p:spPr>
        <p:txBody>
          <a:bodyPr/>
          <a:lstStyle/>
          <a:p>
            <a:r>
              <a:rPr lang="en-US" dirty="0" smtClean="0"/>
              <a:t>Expenses</a:t>
            </a:r>
            <a:endParaRPr lang="en-US" dirty="0"/>
          </a:p>
        </p:txBody>
      </p:sp>
      <p:sp>
        <p:nvSpPr>
          <p:cNvPr id="3" name="Subtitle 2"/>
          <p:cNvSpPr>
            <a:spLocks noGrp="1"/>
          </p:cNvSpPr>
          <p:nvPr>
            <p:ph type="subTitle" idx="1"/>
          </p:nvPr>
        </p:nvSpPr>
        <p:spPr>
          <a:xfrm>
            <a:off x="810001" y="5280846"/>
            <a:ext cx="10572000" cy="1577153"/>
          </a:xfrm>
        </p:spPr>
        <p:txBody>
          <a:bodyPr>
            <a:normAutofit/>
          </a:bodyPr>
          <a:lstStyle/>
          <a:p>
            <a:r>
              <a:rPr lang="en-US" dirty="0" smtClean="0"/>
              <a:t>Monthly expenses include: Mortgage $600, Insurance $200, taxes $250, Utilities Electricity, garbage, water $200, Student Loan $125, TV-Phone-Internet $225, Credit Card payment $200, Groceries $400, Shopping $150, Car loan $300, Car Insurance $150, Gas $125, Dining out and entertainment $200. </a:t>
            </a:r>
            <a:endParaRPr lang="en-US" dirty="0"/>
          </a:p>
        </p:txBody>
      </p:sp>
    </p:spTree>
    <p:extLst>
      <p:ext uri="{BB962C8B-B14F-4D97-AF65-F5344CB8AC3E}">
        <p14:creationId xmlns:p14="http://schemas.microsoft.com/office/powerpoint/2010/main" val="609119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449147"/>
            <a:ext cx="10572000" cy="1230553"/>
          </a:xfrm>
        </p:spPr>
        <p:txBody>
          <a:bodyPr/>
          <a:lstStyle/>
          <a:p>
            <a:r>
              <a:rPr lang="en-US" dirty="0" smtClean="0"/>
              <a:t>What are the results?</a:t>
            </a:r>
            <a:endParaRPr lang="en-US" dirty="0"/>
          </a:p>
        </p:txBody>
      </p:sp>
      <p:sp>
        <p:nvSpPr>
          <p:cNvPr id="3" name="Subtitle 2"/>
          <p:cNvSpPr>
            <a:spLocks noGrp="1"/>
          </p:cNvSpPr>
          <p:nvPr>
            <p:ph type="subTitle" idx="1"/>
          </p:nvPr>
        </p:nvSpPr>
        <p:spPr>
          <a:xfrm>
            <a:off x="810001" y="5280846"/>
            <a:ext cx="10572000" cy="1577153"/>
          </a:xfrm>
        </p:spPr>
        <p:txBody>
          <a:bodyPr>
            <a:normAutofit/>
          </a:bodyPr>
          <a:lstStyle/>
          <a:p>
            <a:r>
              <a:rPr lang="en-US" dirty="0" smtClean="0"/>
              <a:t>What do you think can be changed? What important factors are missing? What would you like to include that was not here?</a:t>
            </a:r>
            <a:endParaRPr lang="en-US" dirty="0"/>
          </a:p>
        </p:txBody>
      </p:sp>
    </p:spTree>
    <p:extLst>
      <p:ext uri="{BB962C8B-B14F-4D97-AF65-F5344CB8AC3E}">
        <p14:creationId xmlns:p14="http://schemas.microsoft.com/office/powerpoint/2010/main" val="468261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252537"/>
          </a:xfrm>
        </p:spPr>
        <p:txBody>
          <a:bodyPr/>
          <a:lstStyle/>
          <a:p>
            <a:r>
              <a:rPr lang="en-US" dirty="0" smtClean="0"/>
              <a:t>Some Suggestions </a:t>
            </a:r>
            <a:endParaRPr lang="en-US" dirty="0"/>
          </a:p>
        </p:txBody>
      </p:sp>
      <p:sp>
        <p:nvSpPr>
          <p:cNvPr id="3" name="Subtitle 2"/>
          <p:cNvSpPr>
            <a:spLocks noGrp="1"/>
          </p:cNvSpPr>
          <p:nvPr>
            <p:ph type="subTitle" idx="1"/>
          </p:nvPr>
        </p:nvSpPr>
        <p:spPr>
          <a:xfrm>
            <a:off x="1651000" y="4965700"/>
            <a:ext cx="9144000" cy="1892300"/>
          </a:xfrm>
        </p:spPr>
        <p:txBody>
          <a:bodyPr>
            <a:normAutofit fontScale="77500" lnSpcReduction="20000"/>
          </a:bodyPr>
          <a:lstStyle/>
          <a:p>
            <a:r>
              <a:rPr lang="en-US" dirty="0" smtClean="0"/>
              <a:t>Think about long term goals and budget based on that. </a:t>
            </a:r>
          </a:p>
          <a:p>
            <a:r>
              <a:rPr lang="en-US" dirty="0" smtClean="0"/>
              <a:t>Include fun items so you are likely to follow the budget.</a:t>
            </a:r>
          </a:p>
          <a:p>
            <a:r>
              <a:rPr lang="en-US" dirty="0" smtClean="0"/>
              <a:t>Some recommend a 50/30/20 approach. This means 50% of take-home pay on necessities, 30% on wants, and 20% on debt payments and savings. </a:t>
            </a:r>
          </a:p>
          <a:p>
            <a:r>
              <a:rPr lang="en-US" dirty="0" smtClean="0"/>
              <a:t>A big key is learning to spend within your means. This means spending less than you earn. Do you need a new pair of fashion sunglasses? Do you need a sports car? Do you need a swimming pool? Or do you want them? There is a difference. There are many affordable items in life. These include hobbies, cars, homes, communities, phones, fashion items, and lifestyles. </a:t>
            </a:r>
          </a:p>
          <a:p>
            <a:endParaRPr lang="en-US" dirty="0"/>
          </a:p>
        </p:txBody>
      </p:sp>
    </p:spTree>
    <p:extLst>
      <p:ext uri="{BB962C8B-B14F-4D97-AF65-F5344CB8AC3E}">
        <p14:creationId xmlns:p14="http://schemas.microsoft.com/office/powerpoint/2010/main" val="33477252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030d41e-2c5e-4c17-aa69-3920c9b4b43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A870C2B598C241B305BCAB1F4242B2" ma:contentTypeVersion="18" ma:contentTypeDescription="Create a new document." ma:contentTypeScope="" ma:versionID="fe6ae76090ee6ff141fb2888835597d0">
  <xsd:schema xmlns:xsd="http://www.w3.org/2001/XMLSchema" xmlns:xs="http://www.w3.org/2001/XMLSchema" xmlns:p="http://schemas.microsoft.com/office/2006/metadata/properties" xmlns:ns3="6030d41e-2c5e-4c17-aa69-3920c9b4b43e" xmlns:ns4="8efa2804-0e60-4ae3-80b9-93bd3095a15a" targetNamespace="http://schemas.microsoft.com/office/2006/metadata/properties" ma:root="true" ma:fieldsID="035ba01bed2ee95ebc39c52a3053b8d9" ns3:_="" ns4:_="">
    <xsd:import namespace="6030d41e-2c5e-4c17-aa69-3920c9b4b43e"/>
    <xsd:import namespace="8efa2804-0e60-4ae3-80b9-93bd3095a15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30d41e-2c5e-4c17-aa69-3920c9b4b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fa2804-0e60-4ae3-80b9-93bd3095a15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939816-A1D0-4B31-89EA-B12B2D2D559A}">
  <ds:schemaRefs>
    <ds:schemaRef ds:uri="http://schemas.microsoft.com/office/2006/metadata/properties"/>
    <ds:schemaRef ds:uri="http://purl.org/dc/terms/"/>
    <ds:schemaRef ds:uri="6030d41e-2c5e-4c17-aa69-3920c9b4b43e"/>
    <ds:schemaRef ds:uri="http://schemas.microsoft.com/office/2006/documentManagement/types"/>
    <ds:schemaRef ds:uri="http://purl.org/dc/dcmitype/"/>
    <ds:schemaRef ds:uri="http://schemas.microsoft.com/office/infopath/2007/PartnerControls"/>
    <ds:schemaRef ds:uri="http://purl.org/dc/elements/1.1/"/>
    <ds:schemaRef ds:uri="http://schemas.openxmlformats.org/package/2006/metadata/core-properties"/>
    <ds:schemaRef ds:uri="8efa2804-0e60-4ae3-80b9-93bd3095a15a"/>
    <ds:schemaRef ds:uri="http://www.w3.org/XML/1998/namespace"/>
  </ds:schemaRefs>
</ds:datastoreItem>
</file>

<file path=customXml/itemProps2.xml><?xml version="1.0" encoding="utf-8"?>
<ds:datastoreItem xmlns:ds="http://schemas.openxmlformats.org/officeDocument/2006/customXml" ds:itemID="{0FB472E1-EA10-4628-A563-6D27C53050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30d41e-2c5e-4c17-aa69-3920c9b4b43e"/>
    <ds:schemaRef ds:uri="8efa2804-0e60-4ae3-80b9-93bd3095a1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563C51-CE83-490F-BFB1-5157F7540D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Quotable</Template>
  <TotalTime>43</TotalTime>
  <Words>903</Words>
  <Application>Microsoft Office PowerPoint</Application>
  <PresentationFormat>Widescreen</PresentationFormat>
  <Paragraphs>36</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Century Gothic</vt:lpstr>
      <vt:lpstr>Wingdings 2</vt:lpstr>
      <vt:lpstr>Quotable</vt:lpstr>
      <vt:lpstr>Money Matters Topic 6 Budgeting</vt:lpstr>
      <vt:lpstr>What is a budget?</vt:lpstr>
      <vt:lpstr>Why Budget?</vt:lpstr>
      <vt:lpstr>Bottom Line of Budgeting</vt:lpstr>
      <vt:lpstr>How to Budget</vt:lpstr>
      <vt:lpstr>Make a Sample Budget</vt:lpstr>
      <vt:lpstr>Expenses</vt:lpstr>
      <vt:lpstr>What are the results?</vt:lpstr>
      <vt:lpstr>Some Suggestions </vt:lpstr>
      <vt:lpstr>Budgeting and Financial Goals</vt:lpstr>
      <vt:lpstr>Goal Identification</vt:lpstr>
      <vt:lpstr>Connections</vt:lpstr>
      <vt:lpstr>Revisit</vt:lpstr>
      <vt:lpstr>Considerations</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Matters Topic 6 Budgeting</dc:title>
  <dc:creator>Randy Teter</dc:creator>
  <cp:lastModifiedBy>Randy Teter</cp:lastModifiedBy>
  <cp:revision>10</cp:revision>
  <dcterms:created xsi:type="dcterms:W3CDTF">2022-11-21T20:15:43Z</dcterms:created>
  <dcterms:modified xsi:type="dcterms:W3CDTF">2024-12-10T20:29:47Z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0x01010057A870C2B598C241B305BCAB1F4242B2</vt:lpwstr>
  </property>
</Properties>
</file>